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4" r:id="rId3"/>
    <p:sldId id="256" r:id="rId4"/>
    <p:sldId id="262" r:id="rId5"/>
    <p:sldId id="271" r:id="rId6"/>
    <p:sldId id="257" r:id="rId7"/>
    <p:sldId id="263" r:id="rId8"/>
    <p:sldId id="272" r:id="rId9"/>
    <p:sldId id="260" r:id="rId10"/>
    <p:sldId id="264" r:id="rId11"/>
    <p:sldId id="261" r:id="rId12"/>
    <p:sldId id="265" r:id="rId13"/>
    <p:sldId id="266" r:id="rId14"/>
    <p:sldId id="267" r:id="rId15"/>
    <p:sldId id="268" r:id="rId16"/>
    <p:sldId id="269" r:id="rId17"/>
    <p:sldId id="27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25C"/>
    <a:srgbClr val="ADC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/>
    <p:restoredTop sz="94692"/>
  </p:normalViewPr>
  <p:slideViewPr>
    <p:cSldViewPr snapToGrid="0" snapToObjects="1">
      <p:cViewPr varScale="1">
        <p:scale>
          <a:sx n="102" d="100"/>
          <a:sy n="102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067A8-E5FC-E041-9600-6C07EB16E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58360A-35A2-D541-9057-537E7D379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3B81E-96F6-AD4B-8077-A01D815A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EC480D-D1C0-0041-8729-07F6633C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ED8CBB-91E3-2F4E-AC3C-D6D1F132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073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A561A-6315-9243-B9D9-3C57CAAA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E68B4A-03D2-7D47-B862-E933481DF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695B68-C51E-1343-91F9-4D7A85CC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FFAF0A-9BDF-A642-92B4-23544CAB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F94595-A28A-2A46-B185-F31186D5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17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719589-BB15-644F-81DF-2F9ABA1EA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FE1442-C1DC-6E4A-AAA1-6CBB8579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1F338B-368E-5145-9196-1219A709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3FE22D-08AE-5845-A248-2146A64C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B00387-F4EF-5840-A511-22079134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49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B5F28-C9BF-EE45-8F17-9DE5297A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58DCBB-A772-4B44-81B2-BB8247F2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FD87E7-4DB2-5B43-A35D-D57DF629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8629DC-FAF6-3740-982F-5BF15130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6C8FDD-1CEA-7C48-8DC8-75D7F009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784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BF5EC2-E301-8644-A128-9225579B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C5539B-1562-2640-9CE2-59E8B49BD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52965-7B69-3041-A274-07B0B8D6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50D4B9-7408-A94A-84E8-4D904790B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EC8F13-6B96-3D48-9BC5-98BA33B6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896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A5DF1-8F4E-E14F-B04A-8522234C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97D699-1D81-F14F-8246-D137A034C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9E367D-6501-194D-AD7B-FBC839565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20078D-0685-3848-87E1-861706E2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6F49DD-2CFF-5447-9625-5FB9406BA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489DA3-99B6-B24E-87AA-D3CA59CC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997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E62969-6847-434B-A67B-8BEB6A24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51C531-879E-784B-9F47-90B737220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D75D51-D05E-C74C-B869-D323263C7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4B77A5-F57A-0B47-A5F1-38A5E325E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A4BD26-D76B-8746-A4A9-EECB158F3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1A7C40F-2AC4-EA46-887E-60FC176D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5177BE-2CD8-894F-9349-F01F554D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08F2C16-9F18-E44C-A939-1EFD2F63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025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E2C44-DC3E-D845-B910-B7963F1E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8F3928-C335-2B41-8EBF-4B8EF6D1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39742E-F01A-4E4A-92B1-8F00AF2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6A049A-C051-3341-AC56-65565925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675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DBEF3A-4BC4-9D47-A088-B0E46BFB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403541-22FE-BD4F-ACF0-7C9D5643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653CC7-8683-B64F-9C4A-9387F8B2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383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B3D83-F8F5-EB47-99DE-F84F81AC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35C37B-A57B-264D-8433-9EB5A3CB6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2A0AA3-7668-B049-AA64-ABA589650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E8159B-2D0D-D248-86A1-191CD02B5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52CB04-7B69-DA43-9001-D45CE62C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CE6830-3004-5D44-87BF-C085916DA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337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62B60-B016-A240-8897-5A0E56D4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9689C3B-7F7B-CE47-94A3-64476B60A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716805-5F77-4648-AAB7-87CA964DB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755D94-B30A-CE47-B7EA-F64517B1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3F3EE2-9CD9-194F-8691-3C34406D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ABEEED-E8AA-7148-9424-C5C934B4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13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2DEC405-5789-684A-8655-74BA1E8C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98B09E-2A51-DB41-8D2B-E5691B33D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1F602A-00E8-DA4D-924D-995499BEE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6C2F4-7B1D-9C44-8A3E-08429BBC169A}" type="datetimeFigureOut">
              <a:rPr lang="fr-CA" smtClean="0"/>
              <a:t>2021-12-07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03D4F-7396-B745-B119-BDECB045D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3F3A54-1518-9742-A9E1-DB0ADCE84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31F28-2852-1143-A1AC-9FD2B9F522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79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video" Target="../media/media1.mov"/><Relationship Id="rId5" Type="http://schemas.microsoft.com/office/2007/relationships/media" Target="../media/media1.mov"/><Relationship Id="rId10" Type="http://schemas.openxmlformats.org/officeDocument/2006/relationships/image" Target="../media/image2.png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4.pn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18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17.png"/><Relationship Id="rId5" Type="http://schemas.openxmlformats.org/officeDocument/2006/relationships/tags" Target="../tags/tag58.xml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tags" Target="../tags/tag57.xml"/><Relationship Id="rId9" Type="http://schemas.openxmlformats.org/officeDocument/2006/relationships/image" Target="../media/image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5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21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20.png"/><Relationship Id="rId5" Type="http://schemas.openxmlformats.org/officeDocument/2006/relationships/tags" Target="../tags/tag69.xml"/><Relationship Id="rId1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tags" Target="../tags/tag68.xml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8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6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19.png"/><Relationship Id="rId5" Type="http://schemas.openxmlformats.org/officeDocument/2006/relationships/tags" Target="../tags/tag80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tags" Target="../tags/tag79.xml"/><Relationship Id="rId9" Type="http://schemas.openxmlformats.org/officeDocument/2006/relationships/image" Target="../media/image4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9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16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8.png"/><Relationship Id="rId5" Type="http://schemas.openxmlformats.org/officeDocument/2006/relationships/tags" Target="../tags/tag9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0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.xml"/><Relationship Id="rId10" Type="http://schemas.openxmlformats.org/officeDocument/2006/relationships/image" Target="../media/image7.png"/><Relationship Id="rId4" Type="http://schemas.openxmlformats.org/officeDocument/2006/relationships/tags" Target="../tags/tag1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8.png"/><Relationship Id="rId5" Type="http://schemas.openxmlformats.org/officeDocument/2006/relationships/tags" Target="../tags/tag2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12.png"/><Relationship Id="rId5" Type="http://schemas.openxmlformats.org/officeDocument/2006/relationships/tags" Target="../tags/tag30.xml"/><Relationship Id="rId10" Type="http://schemas.openxmlformats.org/officeDocument/2006/relationships/image" Target="../media/image11.png"/><Relationship Id="rId4" Type="http://schemas.openxmlformats.org/officeDocument/2006/relationships/tags" Target="../tags/tag29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11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8.png"/><Relationship Id="rId5" Type="http://schemas.openxmlformats.org/officeDocument/2006/relationships/tags" Target="../tags/tag4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7.xml"/><Relationship Id="rId7" Type="http://schemas.openxmlformats.org/officeDocument/2006/relationships/image" Target="../media/image4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6.png"/><Relationship Id="rId5" Type="http://schemas.openxmlformats.org/officeDocument/2006/relationships/tags" Target="../tags/tag49.xml"/><Relationship Id="rId10" Type="http://schemas.openxmlformats.org/officeDocument/2006/relationships/image" Target="../media/image10.png"/><Relationship Id="rId4" Type="http://schemas.openxmlformats.org/officeDocument/2006/relationships/tags" Target="../tags/tag48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7D7A30F-30B6-6048-A9C6-6470134223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61854" y="-725312"/>
            <a:ext cx="4265613" cy="75833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7E64EA-9A08-9645-AAA5-6BDC23E9022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6925" y="443654"/>
            <a:ext cx="41736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 pour l’enseignant(e)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2D3F06-A67A-F646-9FE6-7E7F6AA90E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6925" y="393550"/>
            <a:ext cx="4173643" cy="633584"/>
          </a:xfrm>
          <a:prstGeom prst="rect">
            <a:avLst/>
          </a:prstGeom>
          <a:noFill/>
          <a:ln w="38100">
            <a:solidFill>
              <a:srgbClr val="282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2BEEC0-80E1-2A4F-9C0A-D79C8CD5ABA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8056" y="131461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b="1" dirty="0">
                <a:latin typeface="Comic Sans MS" panose="030F0902030302020204" pitchFamily="66" charset="0"/>
              </a:rPr>
              <a:t>Objectif: </a:t>
            </a:r>
          </a:p>
          <a:p>
            <a:pPr lvl="1"/>
            <a:r>
              <a:rPr lang="fr-CA" dirty="0">
                <a:latin typeface="Comic Sans MS" panose="030F0902030302020204" pitchFamily="66" charset="0"/>
              </a:rPr>
              <a:t>Produire des mots construits en ajoutant des affixes à un mot de base. </a:t>
            </a:r>
          </a:p>
          <a:p>
            <a:pPr lvl="1"/>
            <a:endParaRPr lang="fr-CA" dirty="0">
              <a:latin typeface="Comic Sans MS" panose="030F0902030302020204" pitchFamily="66" charset="0"/>
            </a:endParaRPr>
          </a:p>
          <a:p>
            <a:endParaRPr lang="fr-CA" dirty="0">
              <a:latin typeface="Comic Sans MS" panose="030F0902030302020204" pitchFamily="66" charset="0"/>
            </a:endParaRPr>
          </a:p>
          <a:p>
            <a:r>
              <a:rPr lang="fr-CA" b="1" dirty="0">
                <a:latin typeface="Comic Sans MS" panose="030F0902030302020204" pitchFamily="66" charset="0"/>
              </a:rPr>
              <a:t>Utilisation du PowerPoint : </a:t>
            </a:r>
          </a:p>
          <a:p>
            <a:pPr lvl="1"/>
            <a:r>
              <a:rPr lang="fr-CA" dirty="0">
                <a:latin typeface="Comic Sans MS" panose="030F0902030302020204" pitchFamily="66" charset="0"/>
              </a:rPr>
              <a:t>Vous devez laisser le PowerPoint en mode édition afin que l’élève puisse déplacer les feuilles dans L’arbre des mots pour lui permettre de construire des mots. Voir la vidéo.  </a:t>
            </a:r>
          </a:p>
        </p:txBody>
      </p:sp>
      <p:pic>
        <p:nvPicPr>
          <p:cNvPr id="13" name="Enregistrement d’écran, le 2021-03-19 à 00.23.56" descr="Enregistrement d’écran, le 2021-03-19 à 00.23.56">
            <a:hlinkClick r:id="" action="ppaction://media"/>
            <a:extLst>
              <a:ext uri="{FF2B5EF4-FFF2-40B4-BE49-F238E27FC236}">
                <a16:creationId xmlns:a16="http://schemas.microsoft.com/office/drawing/2014/main" id="{EAE70AFC-6CB7-904A-B699-BC7AA5B07F70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4266" y="4186663"/>
            <a:ext cx="4176654" cy="261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44681" y="5581497"/>
            <a:ext cx="13468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28225C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bois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BAE47-5059-BA41-A579-0E7806B819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2511" y="1701800"/>
            <a:ext cx="3717479" cy="2844800"/>
          </a:xfrm>
          <a:prstGeom prst="rect">
            <a:avLst/>
          </a:prstGeom>
          <a:noFill/>
          <a:ln w="57150">
            <a:solidFill>
              <a:srgbClr val="ADC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7B313-3C24-5A4A-958B-C2E29172E42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708987" y="2125080"/>
            <a:ext cx="2244525" cy="2024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boiser 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déboiser 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reboiseur</a:t>
            </a:r>
            <a:endParaRPr lang="fr-CA" sz="32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65893" y="367353"/>
            <a:ext cx="213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Réponse</a:t>
            </a:r>
          </a:p>
        </p:txBody>
      </p:sp>
    </p:spTree>
    <p:extLst>
      <p:ext uri="{BB962C8B-B14F-4D97-AF65-F5344CB8AC3E}">
        <p14:creationId xmlns:p14="http://schemas.microsoft.com/office/powerpoint/2010/main" val="325797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44681" y="5591225"/>
            <a:ext cx="1467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haut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780A1-3F54-494F-933B-63F441FC7228}"/>
              </a:ext>
            </a:extLst>
          </p:cNvPr>
          <p:cNvSpPr/>
          <p:nvPr/>
        </p:nvSpPr>
        <p:spPr>
          <a:xfrm>
            <a:off x="1471012" y="871197"/>
            <a:ext cx="312297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</a:rPr>
              <a:t>ATTENTION, il y a des intrus.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7989B4-707D-ED43-A0FA-A574A7ECD7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37630" y="945322"/>
            <a:ext cx="2374900" cy="2362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FBC9C82-91CB-174F-A4F4-EEBDFB3714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030325"/>
            <a:ext cx="2387600" cy="2362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2FAB643-FA1B-3242-83D2-668DB8FC9E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2300521"/>
            <a:ext cx="2387600" cy="2362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1DAB49D-2E16-984E-8C0A-07A89628CE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-120737" y="773071"/>
            <a:ext cx="2387600" cy="23622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4BD141-1635-7B43-BD0A-CDD9E957291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87600" y="2669853"/>
            <a:ext cx="2387600" cy="23622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26B59C9-70CF-DF41-A7A7-E5FCA3FDE3C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508337" y="4522801"/>
            <a:ext cx="2387600" cy="23622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1E52E74-84D4-FC4C-90FC-20C34A74A07E}"/>
              </a:ext>
            </a:extLst>
          </p:cNvPr>
          <p:cNvSpPr txBox="1"/>
          <p:nvPr/>
        </p:nvSpPr>
        <p:spPr>
          <a:xfrm>
            <a:off x="929170" y="211315"/>
            <a:ext cx="4206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000" dirty="0">
                <a:solidFill>
                  <a:srgbClr val="28225C"/>
                </a:solidFill>
              </a:rPr>
              <a:t>Trouve les trois mots construits en déplaçant les feuilles dans l’arbre. </a:t>
            </a:r>
            <a:endParaRPr lang="fr-CA" sz="2000" b="0" cap="none" spc="0" dirty="0">
              <a:ln w="0"/>
              <a:solidFill>
                <a:srgbClr val="2822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72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34953" y="5595847"/>
            <a:ext cx="1467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28225C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haut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BAE47-5059-BA41-A579-0E7806B819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2511" y="1701800"/>
            <a:ext cx="3717479" cy="2844800"/>
          </a:xfrm>
          <a:prstGeom prst="rect">
            <a:avLst/>
          </a:prstGeom>
          <a:noFill/>
          <a:ln w="57150">
            <a:solidFill>
              <a:srgbClr val="ADC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7B313-3C24-5A4A-958B-C2E29172E42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95976" y="2125080"/>
            <a:ext cx="2470548" cy="2024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haute  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hauteur 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hautement</a:t>
            </a:r>
            <a:endParaRPr kumimoji="0" lang="fr-CA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65893" y="367353"/>
            <a:ext cx="213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Réponse</a:t>
            </a:r>
          </a:p>
        </p:txBody>
      </p:sp>
    </p:spTree>
    <p:extLst>
      <p:ext uri="{BB962C8B-B14F-4D97-AF65-F5344CB8AC3E}">
        <p14:creationId xmlns:p14="http://schemas.microsoft.com/office/powerpoint/2010/main" val="275480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E7989B4-707D-ED43-A0FA-A574A7ECD7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37630" y="945322"/>
            <a:ext cx="2374900" cy="2362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9B2C98-FD62-1343-8EB3-643ACE51072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09221" y="2649677"/>
            <a:ext cx="2374900" cy="2362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A02E14-3B7F-2E49-AE8A-197C6200FC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0470" y="2777711"/>
            <a:ext cx="2387600" cy="236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BE66C5-C0AF-0045-9AE6-F53279E174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4461" y="4506275"/>
            <a:ext cx="2387600" cy="2362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7E07A63-500A-9A4B-96DC-430A6CB00AB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923426" y="4495800"/>
            <a:ext cx="2374900" cy="23622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FECA9F-4121-CE40-8ABD-954EA2B3569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12923" y="1043863"/>
            <a:ext cx="2374900" cy="2362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986315" y="5576392"/>
            <a:ext cx="1630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28225C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bruit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1278DC-472A-A34A-AF7C-673F7AF50157}"/>
              </a:ext>
            </a:extLst>
          </p:cNvPr>
          <p:cNvSpPr/>
          <p:nvPr/>
        </p:nvSpPr>
        <p:spPr>
          <a:xfrm>
            <a:off x="1471012" y="871197"/>
            <a:ext cx="312297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</a:rPr>
              <a:t>ATTENTION, il y a des intrus.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B6347FC-DB03-B341-A077-E6598D0E85D6}"/>
              </a:ext>
            </a:extLst>
          </p:cNvPr>
          <p:cNvSpPr txBox="1"/>
          <p:nvPr/>
        </p:nvSpPr>
        <p:spPr>
          <a:xfrm>
            <a:off x="929170" y="211315"/>
            <a:ext cx="4206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000" dirty="0">
                <a:solidFill>
                  <a:srgbClr val="28225C"/>
                </a:solidFill>
              </a:rPr>
              <a:t>Trouve les trois mots construits en déplaçant les feuilles dans l’arbre. </a:t>
            </a:r>
            <a:endParaRPr lang="fr-CA" sz="2000" b="0" cap="none" spc="0" dirty="0">
              <a:ln w="0"/>
              <a:solidFill>
                <a:srgbClr val="2822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44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86315" y="5576392"/>
            <a:ext cx="1630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28225C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bruit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BAE47-5059-BA41-A579-0E7806B819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2511" y="1701800"/>
            <a:ext cx="3717479" cy="2844800"/>
          </a:xfrm>
          <a:prstGeom prst="rect">
            <a:avLst/>
          </a:prstGeom>
          <a:noFill/>
          <a:ln w="57150">
            <a:solidFill>
              <a:srgbClr val="ADC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7B313-3C24-5A4A-958B-C2E29172E42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95362" y="2125080"/>
            <a:ext cx="2271776" cy="2024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ébruiter  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bruiteur  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antibruit</a:t>
            </a:r>
            <a:endParaRPr kumimoji="0" lang="fr-CA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65893" y="367353"/>
            <a:ext cx="213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Réponse</a:t>
            </a:r>
          </a:p>
        </p:txBody>
      </p:sp>
    </p:spTree>
    <p:extLst>
      <p:ext uri="{BB962C8B-B14F-4D97-AF65-F5344CB8AC3E}">
        <p14:creationId xmlns:p14="http://schemas.microsoft.com/office/powerpoint/2010/main" val="77095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8A733FE-DB05-9340-B084-77250F9764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22525" y="4256626"/>
            <a:ext cx="2374900" cy="2362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824429-E275-014A-BBA1-D1D92B6FC9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12211" y="3635859"/>
            <a:ext cx="2387600" cy="23622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EC6245D-ED25-6345-BF8F-D2F537916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81250" y="2531151"/>
            <a:ext cx="2374900" cy="23622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AF46B1A-7A41-F54F-9DE8-DB845E39D4B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43472" y="2069486"/>
            <a:ext cx="2387600" cy="23622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A9C999-96AC-344E-A389-EAAAA979C94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451100" y="1142403"/>
            <a:ext cx="2387600" cy="23622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51948C2-94BA-ED4C-9C22-AC3EA8073AF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888386"/>
            <a:ext cx="2387600" cy="2362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79309" y="5581496"/>
            <a:ext cx="1653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28225C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froid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C82FBE-67B3-DD48-B6D9-161E3EE834D0}"/>
              </a:ext>
            </a:extLst>
          </p:cNvPr>
          <p:cNvSpPr/>
          <p:nvPr/>
        </p:nvSpPr>
        <p:spPr>
          <a:xfrm>
            <a:off x="1471012" y="871197"/>
            <a:ext cx="312297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</a:rPr>
              <a:t>ATTENTION, il y a des intrus.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3E19BD-5D82-4E4D-9AF9-2DBD58D04621}"/>
              </a:ext>
            </a:extLst>
          </p:cNvPr>
          <p:cNvSpPr txBox="1"/>
          <p:nvPr/>
        </p:nvSpPr>
        <p:spPr>
          <a:xfrm>
            <a:off x="929170" y="211315"/>
            <a:ext cx="4206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000" dirty="0">
                <a:solidFill>
                  <a:srgbClr val="28225C"/>
                </a:solidFill>
              </a:rPr>
              <a:t>Trouve les trois mots construits en déplaçant les feuilles dans l’arbre. </a:t>
            </a:r>
            <a:endParaRPr lang="fr-CA" sz="2000" b="0" cap="none" spc="0" dirty="0">
              <a:ln w="0"/>
              <a:solidFill>
                <a:srgbClr val="2822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6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79309" y="5581496"/>
            <a:ext cx="1653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28225C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froid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BAE47-5059-BA41-A579-0E7806B819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2511" y="1701800"/>
            <a:ext cx="3717479" cy="2844800"/>
          </a:xfrm>
          <a:prstGeom prst="rect">
            <a:avLst/>
          </a:prstGeom>
          <a:noFill/>
          <a:ln w="57150">
            <a:solidFill>
              <a:srgbClr val="ADC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7B313-3C24-5A4A-958B-C2E29172E42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7046" y="2125080"/>
            <a:ext cx="2608406" cy="2024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froide 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refroidir  </a:t>
            </a:r>
          </a:p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3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froidement</a:t>
            </a:r>
            <a:endParaRPr kumimoji="0" lang="fr-CA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65893" y="367353"/>
            <a:ext cx="213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Réponse</a:t>
            </a:r>
          </a:p>
        </p:txBody>
      </p:sp>
    </p:spTree>
    <p:extLst>
      <p:ext uri="{BB962C8B-B14F-4D97-AF65-F5344CB8AC3E}">
        <p14:creationId xmlns:p14="http://schemas.microsoft.com/office/powerpoint/2010/main" val="3881301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25052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6245158" y="979702"/>
            <a:ext cx="5330758" cy="498218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CA" sz="32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préfixe et le suffixe sont de petites unités de sens qui te permettent de construire les mots.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16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Ces ajouts sont les feuilles dans </a:t>
            </a:r>
            <a:r>
              <a:rPr lang="fr-CA" sz="3200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des mots.</a:t>
            </a:r>
            <a:endParaRPr lang="fr-CA" sz="48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1851" y="1561459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RAPPEL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3C07D2-28B6-6548-8429-EB15B20BA49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093156" y="791388"/>
            <a:ext cx="1114507" cy="11085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2BA5D84-E116-2F4D-BBC0-85E2B42CB0B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41487" y="799776"/>
            <a:ext cx="1229925" cy="1223348"/>
          </a:xfrm>
          <a:prstGeom prst="rect">
            <a:avLst/>
          </a:prstGeom>
        </p:spPr>
      </p:pic>
      <p:pic>
        <p:nvPicPr>
          <p:cNvPr id="10" name="Image 9"/>
          <p:cNvPicPr/>
          <p:nvPr>
            <p:custDataLst>
              <p:tags r:id="rId9"/>
            </p:custDataLst>
          </p:nvPr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7908" y="3386327"/>
            <a:ext cx="1221166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07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4DEC83-947D-B54D-94BF-A2C5B66C1F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4CEBC-43E3-7B43-AEB1-0500D0180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8922" y="4466951"/>
            <a:ext cx="313419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Construis des mots</a:t>
            </a:r>
            <a:endParaRPr lang="fr-CA" sz="2600" b="0" cap="none" spc="0" dirty="0">
              <a:ln w="0"/>
              <a:solidFill>
                <a:srgbClr val="27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6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1489" y="5554115"/>
            <a:ext cx="19928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800" dirty="0">
                <a:solidFill>
                  <a:srgbClr val="00206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grand</a:t>
            </a:r>
            <a:r>
              <a:rPr lang="fr-CA" sz="4800" dirty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31369" y="339588"/>
            <a:ext cx="4174356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dirty="0">
                <a:solidFill>
                  <a:srgbClr val="28225C"/>
                </a:solidFill>
              </a:rPr>
              <a:t>Trouve les trois mots construits en déplaçant les </a:t>
            </a:r>
            <a:r>
              <a:rPr lang="fr-CA" sz="2000" dirty="0">
                <a:solidFill>
                  <a:srgbClr val="28225C"/>
                </a:solidFill>
              </a:rPr>
              <a:t>feuilles</a:t>
            </a:r>
            <a:r>
              <a:rPr lang="fr-CA" dirty="0">
                <a:solidFill>
                  <a:srgbClr val="28225C"/>
                </a:solidFill>
              </a:rPr>
              <a:t> dans l’arbre. </a:t>
            </a:r>
            <a:endParaRPr lang="fr-CA" b="0" cap="none" spc="0" dirty="0">
              <a:ln w="0"/>
              <a:solidFill>
                <a:srgbClr val="2822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FF9B7E-A7DC-5D46-8280-E17CE8A1F4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8233" y="2247900"/>
            <a:ext cx="2374900" cy="2362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2B5A09-261C-FE44-8FC0-310DF82A69C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75830" y="1066800"/>
            <a:ext cx="2374900" cy="2362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FB577D-527B-0A4F-9C49-00AEBB39633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37273" y="3607414"/>
            <a:ext cx="2387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5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82034" y="5639861"/>
            <a:ext cx="19928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800" dirty="0">
                <a:solidFill>
                  <a:srgbClr val="28225C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grand</a:t>
            </a:r>
            <a:r>
              <a:rPr lang="fr-CA" sz="4800" dirty="0">
                <a:solidFill>
                  <a:srgbClr val="28225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65893" y="367353"/>
            <a:ext cx="213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Réponse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BAE47-5059-BA41-A579-0E7806B819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72511" y="1701800"/>
            <a:ext cx="3717479" cy="2844800"/>
          </a:xfrm>
          <a:prstGeom prst="rect">
            <a:avLst/>
          </a:prstGeom>
          <a:noFill/>
          <a:ln w="57150">
            <a:solidFill>
              <a:srgbClr val="ADC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7B313-3C24-5A4A-958B-C2E29172E42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94185" y="2247037"/>
            <a:ext cx="267413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600" dirty="0">
                <a:solidFill>
                  <a:srgbClr val="28225C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grandir</a:t>
            </a:r>
          </a:p>
          <a:p>
            <a:r>
              <a:rPr lang="fr-CA" sz="3600" dirty="0">
                <a:solidFill>
                  <a:srgbClr val="28225C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grandissant</a:t>
            </a:r>
          </a:p>
          <a:p>
            <a:r>
              <a:rPr lang="fr-CA" sz="3600" dirty="0">
                <a:solidFill>
                  <a:srgbClr val="28225C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agrandir</a:t>
            </a:r>
            <a:r>
              <a:rPr lang="fr-CA" sz="3600" dirty="0">
                <a:solidFill>
                  <a:srgbClr val="28225C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40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413247" y="979702"/>
            <a:ext cx="6536861" cy="498218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CA" sz="3000" dirty="0">
              <a:solidFill>
                <a:srgbClr val="28225C"/>
              </a:solidFill>
              <a:latin typeface="Comic Sans MS" panose="030F0902030302020204" pitchFamily="66" charset="0"/>
            </a:endParaRPr>
          </a:p>
          <a:p>
            <a:endParaRPr lang="fr-CA" sz="3000" dirty="0">
              <a:solidFill>
                <a:srgbClr val="28225C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fr-CA" sz="3000" dirty="0">
                <a:solidFill>
                  <a:srgbClr val="28225C"/>
                </a:solidFill>
                <a:latin typeface="Comic Sans MS" panose="030F0902030302020204" pitchFamily="66" charset="0"/>
              </a:rPr>
              <a:t>Le mot de base te permet de construire des mots en ajoutant une partie devant : le préfixe</a:t>
            </a:r>
          </a:p>
          <a:p>
            <a:r>
              <a:rPr lang="fr-CA" sz="3000" dirty="0">
                <a:solidFill>
                  <a:srgbClr val="28225C"/>
                </a:solidFill>
                <a:latin typeface="Comic Sans MS" panose="030F0902030302020204" pitchFamily="66" charset="0"/>
              </a:rPr>
              <a:t> </a:t>
            </a:r>
          </a:p>
          <a:p>
            <a:r>
              <a:rPr lang="fr-CA" sz="3000" dirty="0">
                <a:solidFill>
                  <a:srgbClr val="28225C"/>
                </a:solidFill>
                <a:latin typeface="Comic Sans MS" panose="030F0902030302020204" pitchFamily="66" charset="0"/>
              </a:rPr>
              <a:t>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9E948-50D0-3D42-BDDA-A58A897321A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4E2FC5-86CC-8E48-8E26-BC9003F6B28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836070" y="4046080"/>
            <a:ext cx="2173266" cy="789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>
                <a:solidFill>
                  <a:schemeClr val="bg1"/>
                </a:solidFill>
                <a:latin typeface="Comic Sans MS" panose="030F0902030302020204" pitchFamily="66" charset="0"/>
              </a:rPr>
              <a:t>prénom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4DFCE9-7C7B-F64B-A129-D7F3EED257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 rot="20304157">
            <a:off x="6396481" y="3684305"/>
            <a:ext cx="1639986" cy="16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20944" y="5610678"/>
            <a:ext cx="1619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fleur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80693" y="317075"/>
            <a:ext cx="46430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2000" dirty="0">
                <a:solidFill>
                  <a:srgbClr val="28225C"/>
                </a:solidFill>
              </a:rPr>
              <a:t>Trouve les trois mots construits en déplaçant les feuilles dans l’arbre. </a:t>
            </a:r>
            <a:endParaRPr lang="fr-CA" sz="2000" dirty="0">
              <a:ln w="0"/>
              <a:solidFill>
                <a:srgbClr val="2822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593311-FF74-6B4B-BFE3-D3419531A5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7638" y="2973906"/>
            <a:ext cx="2374900" cy="2362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DD4FD5-B5C8-7244-ADAA-9BECBDC96A0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37578" y="4155006"/>
            <a:ext cx="2387600" cy="236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219445-9EA0-4449-B2E1-C17D1E4C22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47498" y="1615511"/>
            <a:ext cx="2387600" cy="23622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E6ECDB4-3F28-8048-AE1B-8679EC2EE86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2678" y="888386"/>
            <a:ext cx="23749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4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37676" y="5556937"/>
            <a:ext cx="1619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28225C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fleur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9BAE47-5059-BA41-A579-0E7806B819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2511" y="1701800"/>
            <a:ext cx="3717479" cy="2844800"/>
          </a:xfrm>
          <a:prstGeom prst="rect">
            <a:avLst/>
          </a:prstGeom>
          <a:noFill/>
          <a:ln w="57150">
            <a:solidFill>
              <a:srgbClr val="ADC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7B313-3C24-5A4A-958B-C2E29172E42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712996" y="2247037"/>
            <a:ext cx="22028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CA" sz="3600" dirty="0">
                <a:solidFill>
                  <a:srgbClr val="28225C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fleuriste</a:t>
            </a:r>
          </a:p>
          <a:p>
            <a:pPr lvl="0"/>
            <a:r>
              <a:rPr lang="fr-CA" sz="3600" dirty="0">
                <a:solidFill>
                  <a:srgbClr val="28225C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refleurir</a:t>
            </a:r>
          </a:p>
          <a:p>
            <a:pPr lvl="0"/>
            <a:r>
              <a:rPr lang="fr-CA" sz="3600" dirty="0">
                <a:solidFill>
                  <a:srgbClr val="28225C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fleurette</a:t>
            </a:r>
            <a:endParaRPr kumimoji="0" lang="fr-CA" sz="3600" b="0" i="0" u="none" strike="noStrike" kern="1200" cap="none" spc="0" normalizeH="0" baseline="0" noProof="0" dirty="0">
              <a:ln>
                <a:noFill/>
              </a:ln>
              <a:solidFill>
                <a:srgbClr val="28225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27F18-CBC0-9C4B-B4B8-349360167CE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65893" y="367353"/>
            <a:ext cx="2130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Réponse</a:t>
            </a:r>
          </a:p>
        </p:txBody>
      </p:sp>
    </p:spTree>
    <p:extLst>
      <p:ext uri="{BB962C8B-B14F-4D97-AF65-F5344CB8AC3E}">
        <p14:creationId xmlns:p14="http://schemas.microsoft.com/office/powerpoint/2010/main" val="316415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413247" y="979702"/>
            <a:ext cx="6536861" cy="498218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mot de base te permet de construire des mots en ajoutant une partie après : le suffixe.</a:t>
            </a:r>
            <a:endParaRPr lang="fr-CA" sz="48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9E948-50D0-3D42-BDDA-A58A897321A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4E2FC5-86CC-8E48-8E26-BC9003F6B28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836069" y="4046080"/>
            <a:ext cx="2746341" cy="789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>
                <a:solidFill>
                  <a:schemeClr val="bg1"/>
                </a:solidFill>
                <a:latin typeface="Comic Sans MS" panose="030F0902030302020204" pitchFamily="66" charset="0"/>
              </a:rPr>
              <a:t>dentiste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4E0513B-79F6-2148-A792-DEB19BEECF4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 rot="1278571">
            <a:off x="8081774" y="3282519"/>
            <a:ext cx="2387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44067-7698-5742-84E6-1A17BB084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44681" y="5581497"/>
            <a:ext cx="13468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Calibri" panose="020F0502020204030204" pitchFamily="34" charset="0"/>
                <a:cs typeface="+mn-cs"/>
              </a:rPr>
              <a:t>bois</a:t>
            </a:r>
            <a:endParaRPr kumimoji="0" lang="fr-CA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317016-AC13-1E4F-8DBD-9D016C8469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93165" y="4715527"/>
            <a:ext cx="2387600" cy="2362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1CBB7A-172D-674F-9555-F7221DC2E9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5565" y="3705199"/>
            <a:ext cx="2387600" cy="236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F7DA5D-33AB-D146-968A-D756143FA84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70118" y="2247900"/>
            <a:ext cx="2374900" cy="23622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7FD997-4EF6-7943-8BEF-C9BCA220D4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1394" y="1066800"/>
            <a:ext cx="2374900" cy="23622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42BF4D-6781-0242-AC89-56FBE991CFB6}"/>
              </a:ext>
            </a:extLst>
          </p:cNvPr>
          <p:cNvSpPr txBox="1"/>
          <p:nvPr/>
        </p:nvSpPr>
        <p:spPr>
          <a:xfrm>
            <a:off x="867380" y="321336"/>
            <a:ext cx="4265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000" dirty="0">
                <a:solidFill>
                  <a:srgbClr val="28225C"/>
                </a:solidFill>
              </a:rPr>
              <a:t>Trouve les trois mots construits en déplaçant les feuilles dans l’arbre. </a:t>
            </a:r>
            <a:endParaRPr lang="fr-CA" sz="2000" b="0" cap="none" spc="0" dirty="0">
              <a:ln w="0"/>
              <a:solidFill>
                <a:srgbClr val="2822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498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281</Words>
  <Application>Microsoft Macintosh PowerPoint</Application>
  <PresentationFormat>Grand écran</PresentationFormat>
  <Paragraphs>73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Beaupré-Boivin, Kathy</dc:creator>
  <cp:lastModifiedBy>Beaupré-Boivin, Kathy</cp:lastModifiedBy>
  <cp:revision>23</cp:revision>
  <dcterms:created xsi:type="dcterms:W3CDTF">2021-03-18T19:13:08Z</dcterms:created>
  <dcterms:modified xsi:type="dcterms:W3CDTF">2021-12-08T03:06:06Z</dcterms:modified>
</cp:coreProperties>
</file>